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</p:sldMasterIdLst>
  <p:notesMasterIdLst>
    <p:notesMasterId r:id="rId22"/>
  </p:notesMasterIdLst>
  <p:handoutMasterIdLst>
    <p:handoutMasterId r:id="rId23"/>
  </p:handoutMasterIdLst>
  <p:sldIdLst>
    <p:sldId id="376" r:id="rId4"/>
    <p:sldId id="393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</p:sldIdLst>
  <p:sldSz cx="9144000" cy="6858000" type="screen4x3"/>
  <p:notesSz cx="6662738" cy="9926638"/>
  <p:defaultTextStyle>
    <a:defPPr>
      <a:defRPr lang="it-IT"/>
    </a:defPPr>
    <a:lvl1pPr algn="ctr" rtl="0" eaLnBrk="0" fontAlgn="base" hangingPunct="0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663300"/>
    <a:srgbClr val="336600"/>
    <a:srgbClr val="6600CC"/>
    <a:srgbClr val="CC3300"/>
    <a:srgbClr val="000099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9" autoAdjust="0"/>
    <p:restoredTop sz="94612" autoAdjust="0"/>
  </p:normalViewPr>
  <p:slideViewPr>
    <p:cSldViewPr>
      <p:cViewPr>
        <p:scale>
          <a:sx n="75" d="100"/>
          <a:sy n="75" d="100"/>
        </p:scale>
        <p:origin x="-972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62" y="-90"/>
      </p:cViewPr>
      <p:guideLst>
        <p:guide orient="horz" pos="3127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rnella\Desktop\milano%20spesa%20sociale%20e%20sociosan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3211575782359845E-2"/>
          <c:y val="9.5626090216983886E-2"/>
          <c:w val="0.6285988883742476"/>
          <c:h val="0.87085962080826862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chemeClr val="accent4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Percent val="1"/>
            <c:showLeaderLines val="1"/>
          </c:dLbls>
          <c:cat>
            <c:strRef>
              <c:f>Foglio1!$A$15:$A$20</c:f>
              <c:strCache>
                <c:ptCount val="6"/>
                <c:pt idx="0">
                  <c:v>INPS</c:v>
                </c:pt>
                <c:pt idx="1">
                  <c:v>Comune</c:v>
                </c:pt>
                <c:pt idx="2">
                  <c:v>ASL</c:v>
                </c:pt>
                <c:pt idx="3">
                  <c:v>Utenti sociale</c:v>
                </c:pt>
                <c:pt idx="4">
                  <c:v>FSR</c:v>
                </c:pt>
                <c:pt idx="5">
                  <c:v>FNPS</c:v>
                </c:pt>
              </c:strCache>
            </c:strRef>
          </c:cat>
          <c:val>
            <c:numRef>
              <c:f>Foglio1!$B$15:$B$20</c:f>
              <c:numCache>
                <c:formatCode>_-* #,##0_-;\-* #,##0_-;_-* "-"??_-;_-@_-</c:formatCode>
                <c:ptCount val="6"/>
                <c:pt idx="0">
                  <c:v>951936080.68740714</c:v>
                </c:pt>
                <c:pt idx="1">
                  <c:v>493419482.30000001</c:v>
                </c:pt>
                <c:pt idx="2">
                  <c:v>304144000</c:v>
                </c:pt>
                <c:pt idx="3">
                  <c:v>123083053.46000002</c:v>
                </c:pt>
                <c:pt idx="4">
                  <c:v>12680198</c:v>
                </c:pt>
                <c:pt idx="5">
                  <c:v>10281918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txPr>
        <a:bodyPr/>
        <a:lstStyle/>
        <a:p>
          <a:pPr>
            <a:defRPr sz="1800" b="0"/>
          </a:pPr>
          <a:endParaRPr lang="it-IT"/>
        </a:p>
      </c:txPr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B5DD70-CA70-48E2-ACD7-4A6F2D95610D}" type="datetimeFigureOut">
              <a:rPr lang="it-IT"/>
              <a:pPr>
                <a:defRPr/>
              </a:pPr>
              <a:t>06/12/2011</a:t>
            </a:fld>
            <a:endParaRPr lang="it-IT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773FEF-BFE2-4164-B0FA-C6FA44190C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l" defTabSz="92233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14875"/>
            <a:ext cx="533241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l" defTabSz="92233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5D7569C8-E6F3-4F91-86B7-3797005E86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21513" y="115888"/>
            <a:ext cx="1943100" cy="601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681663" cy="601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777163" cy="7207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7450" y="1052513"/>
            <a:ext cx="3811588" cy="50736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1438" y="1052513"/>
            <a:ext cx="3813175" cy="50736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0EC33-78CF-49A1-8452-BA7C148B52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C29D4-AFC7-4211-9251-CBF7A2530D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BFA79-11ED-47C4-A318-30EA06C10A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BB6E0-AA57-4260-AE48-BD0A0D8241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D0F85-9889-42C4-9331-FEBA794354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436F-1EA6-47E0-B9D1-9FA9D5DF4E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353EF-7C5C-4969-B231-EE4972CB1F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4ED4C-5F5B-481B-8886-4E1E818046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ADE2F-450F-467A-8061-B091A5BAC8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CEB6F-C085-48A0-AC7B-DCD2A4F25D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C98AC-CCA4-4FD3-868C-3B7C0659D8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7450" y="1052513"/>
            <a:ext cx="3811588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1438" y="1052513"/>
            <a:ext cx="3813175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21513" y="115888"/>
            <a:ext cx="1943100" cy="601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681663" cy="601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7450" y="1052513"/>
            <a:ext cx="3811588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1438" y="1052513"/>
            <a:ext cx="3813175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 userDrawn="1"/>
        </p:nvSpPr>
        <p:spPr bwMode="auto">
          <a:xfrm>
            <a:off x="0" y="0"/>
            <a:ext cx="1042988" cy="90805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sp>
        <p:nvSpPr>
          <p:cNvPr id="72707" name="Line 3"/>
          <p:cNvSpPr>
            <a:spLocks noChangeShapeType="1"/>
          </p:cNvSpPr>
          <p:nvPr userDrawn="1"/>
        </p:nvSpPr>
        <p:spPr bwMode="auto">
          <a:xfrm>
            <a:off x="0" y="908050"/>
            <a:ext cx="9144000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sp>
        <p:nvSpPr>
          <p:cNvPr id="72708" name="Line 4"/>
          <p:cNvSpPr>
            <a:spLocks noChangeShapeType="1"/>
          </p:cNvSpPr>
          <p:nvPr userDrawn="1"/>
        </p:nvSpPr>
        <p:spPr bwMode="auto">
          <a:xfrm flipV="1">
            <a:off x="1042988" y="0"/>
            <a:ext cx="1587" cy="6858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 userDrawn="1"/>
        </p:nvPicPr>
        <p:blipFill>
          <a:blip r:embed="rId14" cstate="print"/>
          <a:srcRect t="30792" r="53630"/>
          <a:stretch>
            <a:fillRect/>
          </a:stretch>
        </p:blipFill>
        <p:spPr bwMode="auto">
          <a:xfrm>
            <a:off x="0" y="981075"/>
            <a:ext cx="9858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6" name="Text Box 12"/>
          <p:cNvSpPr txBox="1">
            <a:spLocks noChangeArrowheads="1"/>
          </p:cNvSpPr>
          <p:nvPr userDrawn="1"/>
        </p:nvSpPr>
        <p:spPr bwMode="auto">
          <a:xfrm>
            <a:off x="1676400" y="6400800"/>
            <a:ext cx="14255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sz="900" u="none">
              <a:solidFill>
                <a:schemeClr val="tx2"/>
              </a:solidFill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 userDrawn="1"/>
        </p:nvSpPr>
        <p:spPr bwMode="auto">
          <a:xfrm>
            <a:off x="228600" y="6415088"/>
            <a:ext cx="762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it-IT" sz="800" u="none"/>
          </a:p>
        </p:txBody>
      </p:sp>
      <p:sp>
        <p:nvSpPr>
          <p:cNvPr id="308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15888"/>
            <a:ext cx="7777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08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052513"/>
            <a:ext cx="7777163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2711" name="Text Box 7"/>
          <p:cNvSpPr txBox="1">
            <a:spLocks noChangeArrowheads="1"/>
          </p:cNvSpPr>
          <p:nvPr userDrawn="1"/>
        </p:nvSpPr>
        <p:spPr bwMode="auto">
          <a:xfrm>
            <a:off x="0" y="476250"/>
            <a:ext cx="1042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altLang="it-IT" sz="2000" u="none">
                <a:solidFill>
                  <a:schemeClr val="bg1"/>
                </a:solidFill>
                <a:latin typeface="Milano" pitchFamily="2" charset="0"/>
              </a:rPr>
              <a:t>Milano</a:t>
            </a:r>
            <a:endParaRPr lang="it-IT" altLang="it-IT" sz="2000" u="none">
              <a:latin typeface="R Frutiger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18487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fld id="{9D33B75D-14B6-4EE9-84E3-BD2A853937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1042988" cy="90805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sp>
        <p:nvSpPr>
          <p:cNvPr id="75779" name="Line 3"/>
          <p:cNvSpPr>
            <a:spLocks noChangeShapeType="1"/>
          </p:cNvSpPr>
          <p:nvPr/>
        </p:nvSpPr>
        <p:spPr bwMode="auto">
          <a:xfrm>
            <a:off x="0" y="908050"/>
            <a:ext cx="9144000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 flipV="1">
            <a:off x="1042988" y="0"/>
            <a:ext cx="1587" cy="6858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3" cstate="print"/>
          <a:srcRect t="30792" r="53630"/>
          <a:stretch>
            <a:fillRect/>
          </a:stretch>
        </p:blipFill>
        <p:spPr bwMode="auto">
          <a:xfrm>
            <a:off x="0" y="981075"/>
            <a:ext cx="9858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0" y="476250"/>
            <a:ext cx="1042988" cy="396875"/>
            <a:chOff x="0" y="619"/>
            <a:chExt cx="725" cy="250"/>
          </a:xfrm>
        </p:grpSpPr>
        <p:sp>
          <p:nvSpPr>
            <p:cNvPr id="75783" name="Text Box 7"/>
            <p:cNvSpPr txBox="1">
              <a:spLocks noChangeArrowheads="1"/>
            </p:cNvSpPr>
            <p:nvPr userDrawn="1"/>
          </p:nvSpPr>
          <p:spPr bwMode="auto">
            <a:xfrm>
              <a:off x="0" y="619"/>
              <a:ext cx="7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it-IT" altLang="it-IT" sz="2000" u="none">
                  <a:solidFill>
                    <a:schemeClr val="bg1"/>
                  </a:solidFill>
                  <a:latin typeface="Milano" pitchFamily="2" charset="0"/>
                </a:rPr>
                <a:t>Milano</a:t>
              </a:r>
              <a:endParaRPr lang="it-IT" altLang="it-IT" sz="2000" u="none">
                <a:latin typeface="R Frutiger Roman" charset="0"/>
              </a:endParaRPr>
            </a:p>
          </p:txBody>
        </p:sp>
        <p:sp>
          <p:nvSpPr>
            <p:cNvPr id="75784" name="Rectangle 8"/>
            <p:cNvSpPr>
              <a:spLocks noChangeArrowheads="1"/>
            </p:cNvSpPr>
            <p:nvPr userDrawn="1"/>
          </p:nvSpPr>
          <p:spPr bwMode="auto">
            <a:xfrm>
              <a:off x="230" y="655"/>
              <a:ext cx="53" cy="75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>
                <a:latin typeface="Times" charset="0"/>
              </a:endParaRPr>
            </a:p>
          </p:txBody>
        </p:sp>
      </p:grp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498600" y="2006600"/>
            <a:ext cx="76200" cy="7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835150" y="2012950"/>
            <a:ext cx="76200" cy="7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Times" charset="0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3995738" y="6381750"/>
            <a:ext cx="49403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900" u="none">
                <a:latin typeface="Times" charset="0"/>
              </a:rPr>
              <a:t>DIREZIONE CENTRALE FAMIGLIA, SCUOLA E POLITICHE SOCIALI - Servizio Organizzazione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1676400" y="6400800"/>
            <a:ext cx="14255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fld id="{54D724E1-6215-4961-951C-8FEC5D043EEC}" type="datetime6">
              <a:rPr lang="it-IT" sz="900" u="none">
                <a:solidFill>
                  <a:schemeClr val="tx2"/>
                </a:solidFill>
                <a:latin typeface="Times" charset="0"/>
              </a:rPr>
              <a:pPr>
                <a:spcBef>
                  <a:spcPct val="50000"/>
                </a:spcBef>
                <a:defRPr/>
              </a:pPr>
              <a:t>dicembre ’11</a:t>
            </a:fld>
            <a:endParaRPr lang="it-IT" sz="900" u="none">
              <a:solidFill>
                <a:schemeClr val="tx2"/>
              </a:solidFill>
              <a:latin typeface="Times" charset="0"/>
            </a:endParaRPr>
          </a:p>
          <a:p>
            <a:pPr>
              <a:spcBef>
                <a:spcPct val="50000"/>
              </a:spcBef>
              <a:defRPr/>
            </a:pPr>
            <a:endParaRPr lang="it-IT" sz="900" u="none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228600" y="6415088"/>
            <a:ext cx="762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DFF63F9F-0396-437D-82C6-ACEF18667A3E}" type="slidenum">
              <a:rPr lang="it-IT" sz="800" u="none">
                <a:latin typeface="Times" charset="0"/>
              </a:rPr>
              <a:pPr>
                <a:spcBef>
                  <a:spcPct val="50000"/>
                </a:spcBef>
                <a:defRPr/>
              </a:pPr>
              <a:t>‹N›</a:t>
            </a:fld>
            <a:endParaRPr lang="it-IT" sz="800" u="none">
              <a:latin typeface="Times" charset="0"/>
            </a:endParaRPr>
          </a:p>
        </p:txBody>
      </p:sp>
      <p:sp>
        <p:nvSpPr>
          <p:cNvPr id="51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15888"/>
            <a:ext cx="7777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1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052513"/>
            <a:ext cx="7777163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ico_di_Microsoft_Office_Excel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Grafico_di_Microsoft_Office_Excel4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ico_di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Grafico_di_Microsoft_Office_Excel2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1187450" y="1125538"/>
            <a:ext cx="7772400" cy="1470025"/>
          </a:xfrm>
        </p:spPr>
        <p:txBody>
          <a:bodyPr/>
          <a:lstStyle/>
          <a:p>
            <a:r>
              <a:rPr lang="it-IT" sz="3200" b="1" smtClean="0">
                <a:latin typeface="Arial" charset="0"/>
                <a:cs typeface="Arial" charset="0"/>
              </a:rPr>
              <a:t>Numeri e azioni dell'Amministrazione Comunale</a:t>
            </a:r>
          </a:p>
        </p:txBody>
      </p:sp>
      <p:sp>
        <p:nvSpPr>
          <p:cNvPr id="6147" name="Sottotitolo 2"/>
          <p:cNvSpPr>
            <a:spLocks noGrp="1"/>
          </p:cNvSpPr>
          <p:nvPr>
            <p:ph type="subTitle" idx="1"/>
          </p:nvPr>
        </p:nvSpPr>
        <p:spPr>
          <a:xfrm>
            <a:off x="1390650" y="3108325"/>
            <a:ext cx="7599363" cy="863600"/>
          </a:xfrm>
        </p:spPr>
        <p:txBody>
          <a:bodyPr/>
          <a:lstStyle/>
          <a:p>
            <a:pPr algn="r"/>
            <a:r>
              <a:rPr lang="it-IT" sz="2000" b="1" smtClean="0">
                <a:latin typeface="Arial" charset="0"/>
                <a:cs typeface="Arial" charset="0"/>
              </a:rPr>
              <a:t>Dott.ssa Paola Suriano</a:t>
            </a:r>
          </a:p>
          <a:p>
            <a:pPr algn="r"/>
            <a:r>
              <a:rPr lang="it-IT" sz="2000" smtClean="0">
                <a:latin typeface="Arial" charset="0"/>
                <a:cs typeface="Arial" charset="0"/>
              </a:rPr>
              <a:t>Direttore Centrale Politiche Sociali e Cultura della Salute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87450" y="5949950"/>
            <a:ext cx="73453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u="none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Milano, 2 dicembre 2011</a:t>
            </a:r>
          </a:p>
          <a:p>
            <a:pPr algn="l">
              <a:defRPr/>
            </a:pPr>
            <a:r>
              <a:rPr lang="it-IT" sz="1800" u="none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Tutta la Milano possibile - 1° Forum Cittadino delle Politiche Sociali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1042988" y="-26988"/>
            <a:ext cx="8101012" cy="908051"/>
          </a:xfrm>
        </p:spPr>
        <p:txBody>
          <a:bodyPr/>
          <a:lstStyle/>
          <a:p>
            <a:pPr algn="r"/>
            <a:r>
              <a:rPr lang="it-IT" sz="2800" smtClean="0">
                <a:latin typeface="Arial" charset="0"/>
                <a:cs typeface="Arial" charset="0"/>
              </a:rPr>
              <a:t>Una visione integrata del welfare 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258888" y="981075"/>
            <a:ext cx="7561262" cy="9223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L’area socio-assistenziale deve essere considerata necessariamente nel contesto più ampio di sinergie e interdipendenze con altre aree e Assessorati:</a:t>
            </a:r>
          </a:p>
        </p:txBody>
      </p:sp>
      <p:grpSp>
        <p:nvGrpSpPr>
          <p:cNvPr id="2" name="Gruppo 34"/>
          <p:cNvGrpSpPr/>
          <p:nvPr/>
        </p:nvGrpSpPr>
        <p:grpSpPr>
          <a:xfrm>
            <a:off x="2411760" y="4653136"/>
            <a:ext cx="2558472" cy="2041236"/>
            <a:chOff x="5975928" y="1907165"/>
            <a:chExt cx="2558472" cy="2041236"/>
          </a:xfrm>
          <a:gradFill flip="none" rotWithShape="1">
            <a:gsLst>
              <a:gs pos="0">
                <a:srgbClr val="4F81BD">
                  <a:shade val="30000"/>
                  <a:satMod val="115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36" name="Ovale 35"/>
            <p:cNvSpPr/>
            <p:nvPr/>
          </p:nvSpPr>
          <p:spPr>
            <a:xfrm>
              <a:off x="5975928" y="1907165"/>
              <a:ext cx="2558472" cy="2041236"/>
            </a:xfrm>
            <a:prstGeom prst="ellipse">
              <a:avLst/>
            </a:prstGeom>
            <a:grp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800" u="none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6289951" y="2253617"/>
              <a:ext cx="1879611" cy="1361911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650" b="1" u="none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Politiche per il lavoro, Sviluppo economico, Università e ricerca</a:t>
              </a:r>
            </a:p>
          </p:txBody>
        </p:sp>
      </p:grpSp>
      <p:grpSp>
        <p:nvGrpSpPr>
          <p:cNvPr id="3" name="Gruppo 37"/>
          <p:cNvGrpSpPr/>
          <p:nvPr/>
        </p:nvGrpSpPr>
        <p:grpSpPr>
          <a:xfrm>
            <a:off x="4932040" y="4653136"/>
            <a:ext cx="2558472" cy="2041236"/>
            <a:chOff x="5975928" y="1907165"/>
            <a:chExt cx="2558472" cy="2041236"/>
          </a:xfrm>
          <a:gradFill flip="none" rotWithShape="1">
            <a:gsLst>
              <a:gs pos="0">
                <a:srgbClr val="4F81BD">
                  <a:shade val="30000"/>
                  <a:satMod val="115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39" name="Ovale 38"/>
            <p:cNvSpPr/>
            <p:nvPr/>
          </p:nvSpPr>
          <p:spPr>
            <a:xfrm>
              <a:off x="5975928" y="1907165"/>
              <a:ext cx="2558472" cy="2041236"/>
            </a:xfrm>
            <a:prstGeom prst="ellipse">
              <a:avLst/>
            </a:prstGeom>
            <a:grp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800" u="none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6253019" y="2309017"/>
              <a:ext cx="2032000" cy="1138773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700" b="1" u="none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Sicurezza e coesione sociale, protezione civile, volontariato</a:t>
              </a:r>
            </a:p>
          </p:txBody>
        </p:sp>
      </p:grpSp>
      <p:grpSp>
        <p:nvGrpSpPr>
          <p:cNvPr id="4" name="Gruppo 40"/>
          <p:cNvGrpSpPr/>
          <p:nvPr/>
        </p:nvGrpSpPr>
        <p:grpSpPr>
          <a:xfrm>
            <a:off x="1475656" y="2852936"/>
            <a:ext cx="2558472" cy="2041236"/>
            <a:chOff x="5759904" y="1907165"/>
            <a:chExt cx="2558472" cy="2041236"/>
          </a:xfrm>
          <a:gradFill flip="none" rotWithShape="1">
            <a:gsLst>
              <a:gs pos="0">
                <a:srgbClr val="4F81BD">
                  <a:shade val="30000"/>
                  <a:satMod val="115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42" name="Ovale 41"/>
            <p:cNvSpPr/>
            <p:nvPr/>
          </p:nvSpPr>
          <p:spPr>
            <a:xfrm>
              <a:off x="5759904" y="1907165"/>
              <a:ext cx="2558472" cy="2041236"/>
            </a:xfrm>
            <a:prstGeom prst="ellipse">
              <a:avLst/>
            </a:prstGeom>
            <a:grp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800" u="none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6047936" y="2627245"/>
              <a:ext cx="2032000" cy="646331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800" b="1" u="none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Educazione e istruzione</a:t>
              </a:r>
            </a:p>
          </p:txBody>
        </p:sp>
      </p:grpSp>
      <p:grpSp>
        <p:nvGrpSpPr>
          <p:cNvPr id="5" name="Gruppo 43"/>
          <p:cNvGrpSpPr/>
          <p:nvPr/>
        </p:nvGrpSpPr>
        <p:grpSpPr>
          <a:xfrm>
            <a:off x="3563888" y="1988840"/>
            <a:ext cx="2558472" cy="2041236"/>
            <a:chOff x="5975928" y="1907165"/>
            <a:chExt cx="2558472" cy="2041236"/>
          </a:xfrm>
          <a:gradFill flip="none" rotWithShape="1">
            <a:gsLst>
              <a:gs pos="0">
                <a:srgbClr val="4F81BD">
                  <a:shade val="30000"/>
                  <a:satMod val="115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45" name="Ovale 44"/>
            <p:cNvSpPr/>
            <p:nvPr/>
          </p:nvSpPr>
          <p:spPr>
            <a:xfrm>
              <a:off x="5975928" y="1907165"/>
              <a:ext cx="2558472" cy="2041236"/>
            </a:xfrm>
            <a:prstGeom prst="ellipse">
              <a:avLst/>
            </a:prstGeom>
            <a:grp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800" u="none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6262255" y="2461344"/>
              <a:ext cx="2032000" cy="646331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800" b="1" u="none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Casa, demanio, lavori pubblici</a:t>
              </a:r>
            </a:p>
          </p:txBody>
        </p:sp>
      </p:grpSp>
      <p:grpSp>
        <p:nvGrpSpPr>
          <p:cNvPr id="6" name="Gruppo 49"/>
          <p:cNvGrpSpPr/>
          <p:nvPr/>
        </p:nvGrpSpPr>
        <p:grpSpPr>
          <a:xfrm>
            <a:off x="5724128" y="2780928"/>
            <a:ext cx="2558472" cy="2041236"/>
            <a:chOff x="5975928" y="1907165"/>
            <a:chExt cx="2558472" cy="2041236"/>
          </a:xfrm>
          <a:gradFill flip="none" rotWithShape="1">
            <a:gsLst>
              <a:gs pos="0">
                <a:srgbClr val="4F81BD">
                  <a:shade val="30000"/>
                  <a:satMod val="115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51" name="Ovale 50"/>
            <p:cNvSpPr/>
            <p:nvPr/>
          </p:nvSpPr>
          <p:spPr>
            <a:xfrm>
              <a:off x="5975928" y="1907165"/>
              <a:ext cx="2558472" cy="2041236"/>
            </a:xfrm>
            <a:prstGeom prst="ellipse">
              <a:avLst/>
            </a:prstGeom>
            <a:grp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800" u="none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2" name="CasellaDiTesto 51"/>
            <p:cNvSpPr txBox="1"/>
            <p:nvPr/>
          </p:nvSpPr>
          <p:spPr>
            <a:xfrm>
              <a:off x="6263960" y="2699253"/>
              <a:ext cx="2032000" cy="369332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800" b="1" u="none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Cultura</a:t>
              </a:r>
            </a:p>
          </p:txBody>
        </p:sp>
      </p:grpSp>
      <p:grpSp>
        <p:nvGrpSpPr>
          <p:cNvPr id="7" name="Gruppo 46"/>
          <p:cNvGrpSpPr>
            <a:grpSpLocks/>
          </p:cNvGrpSpPr>
          <p:nvPr/>
        </p:nvGrpSpPr>
        <p:grpSpPr bwMode="auto">
          <a:xfrm>
            <a:off x="3563938" y="3141663"/>
            <a:ext cx="2559050" cy="2039937"/>
            <a:chOff x="3325091" y="2262912"/>
            <a:chExt cx="2558472" cy="2041236"/>
          </a:xfrm>
        </p:grpSpPr>
        <p:sp>
          <p:nvSpPr>
            <p:cNvPr id="48" name="Ovale 47"/>
            <p:cNvSpPr/>
            <p:nvPr/>
          </p:nvSpPr>
          <p:spPr>
            <a:xfrm>
              <a:off x="3325091" y="2262912"/>
              <a:ext cx="2558472" cy="2041236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800" u="none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CasellaDiTesto 48"/>
            <p:cNvSpPr txBox="1"/>
            <p:nvPr/>
          </p:nvSpPr>
          <p:spPr>
            <a:xfrm>
              <a:off x="3610776" y="2817302"/>
              <a:ext cx="2033128" cy="922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800" b="1" u="none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Politiche sociali e cultura della salute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8888" y="1052513"/>
            <a:ext cx="7561262" cy="5126037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algn="r"/>
            <a:r>
              <a:rPr lang="it-IT" sz="2800" smtClean="0">
                <a:latin typeface="Arial" charset="0"/>
                <a:cs typeface="Arial" charset="0"/>
              </a:rPr>
              <a:t>Il welfare: una molteplicità di attori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331913" y="1125538"/>
            <a:ext cx="7343775" cy="2308225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Il governo del sistema di welfare locale determina la necessità di collaborazione tra </a:t>
            </a:r>
            <a:r>
              <a:rPr lang="it-IT" sz="1800" b="1" u="none" dirty="0">
                <a:latin typeface="Arial" pitchFamily="34" charset="0"/>
                <a:cs typeface="Arial" pitchFamily="34" charset="0"/>
              </a:rPr>
              <a:t>diversi attori </a:t>
            </a:r>
            <a:r>
              <a:rPr lang="it-IT" sz="1800" u="none" dirty="0">
                <a:latin typeface="Arial" pitchFamily="34" charset="0"/>
                <a:cs typeface="Arial" pitchFamily="34" charset="0"/>
              </a:rPr>
              <a:t>che possono </a:t>
            </a:r>
            <a:r>
              <a:rPr lang="it-IT" sz="1800" b="1" u="none" dirty="0">
                <a:latin typeface="Arial" pitchFamily="34" charset="0"/>
                <a:cs typeface="Arial" pitchFamily="34" charset="0"/>
              </a:rPr>
              <a:t>rivestire ruoli </a:t>
            </a:r>
            <a:r>
              <a:rPr lang="it-IT" sz="1800" u="none" dirty="0">
                <a:latin typeface="Arial" pitchFamily="34" charset="0"/>
                <a:cs typeface="Arial" pitchFamily="34" charset="0"/>
              </a:rPr>
              <a:t>di:</a:t>
            </a:r>
          </a:p>
          <a:p>
            <a:pPr marL="720000" algn="just">
              <a:buFont typeface="Wingdings" pitchFamily="2" charset="2"/>
              <a:buChar char="§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legislazione</a:t>
            </a:r>
          </a:p>
          <a:p>
            <a:pPr marL="720000" algn="just">
              <a:buFont typeface="Wingdings" pitchFamily="2" charset="2"/>
              <a:buChar char="§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finanziamento</a:t>
            </a:r>
          </a:p>
          <a:p>
            <a:pPr marL="720000" algn="just">
              <a:buFont typeface="Wingdings" pitchFamily="2" charset="2"/>
              <a:buChar char="§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programmazione</a:t>
            </a:r>
          </a:p>
          <a:p>
            <a:pPr marL="720000" algn="just">
              <a:buFont typeface="Wingdings" pitchFamily="2" charset="2"/>
              <a:buChar char="§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erogazione</a:t>
            </a:r>
          </a:p>
          <a:p>
            <a:pPr marL="720000" algn="just">
              <a:buFont typeface="Wingdings" pitchFamily="2" charset="2"/>
              <a:buChar char="§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acquisto servizi</a:t>
            </a:r>
          </a:p>
          <a:p>
            <a:pPr marL="720000" algn="just">
              <a:buFont typeface="Wingdings" pitchFamily="2" charset="2"/>
              <a:buChar char="§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controllo</a:t>
            </a:r>
          </a:p>
        </p:txBody>
      </p:sp>
      <p:sp>
        <p:nvSpPr>
          <p:cNvPr id="5" name="Rettangolo 4"/>
          <p:cNvSpPr/>
          <p:nvPr/>
        </p:nvSpPr>
        <p:spPr>
          <a:xfrm>
            <a:off x="1331913" y="3860800"/>
            <a:ext cx="7343775" cy="2586038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Gli attori che, a diverso titolo, compongono il </a:t>
            </a:r>
            <a:r>
              <a:rPr lang="it-IT" sz="1800" b="1" u="none" dirty="0">
                <a:latin typeface="Arial" pitchFamily="34" charset="0"/>
                <a:cs typeface="Arial" pitchFamily="34" charset="0"/>
              </a:rPr>
              <a:t>quadro del welfare locale </a:t>
            </a:r>
            <a:r>
              <a:rPr lang="it-IT" sz="1800" u="none" dirty="0">
                <a:latin typeface="Arial" pitchFamily="34" charset="0"/>
                <a:cs typeface="Arial" pitchFamily="34" charset="0"/>
              </a:rPr>
              <a:t>del Comune di Milano sono:</a:t>
            </a:r>
          </a:p>
          <a:p>
            <a:pPr marL="720000" algn="just">
              <a:buFont typeface="Courier New" pitchFamily="49" charset="0"/>
              <a:buChar char="o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Stato e Ministero del Welfare</a:t>
            </a:r>
          </a:p>
          <a:p>
            <a:pPr marL="720000" algn="just">
              <a:buFont typeface="Courier New" pitchFamily="49" charset="0"/>
              <a:buChar char="o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Regione Lombardia</a:t>
            </a:r>
          </a:p>
          <a:p>
            <a:pPr marL="720000" algn="just">
              <a:buFont typeface="Courier New" pitchFamily="49" charset="0"/>
              <a:buChar char="o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ASL di Milano</a:t>
            </a:r>
          </a:p>
          <a:p>
            <a:pPr marL="720000" algn="just">
              <a:buFont typeface="Courier New" pitchFamily="49" charset="0"/>
              <a:buChar char="o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Provincia di Milano</a:t>
            </a:r>
          </a:p>
          <a:p>
            <a:pPr marL="720000" algn="just">
              <a:buFont typeface="Courier New" pitchFamily="49" charset="0"/>
              <a:buChar char="o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Comune di Milano</a:t>
            </a:r>
          </a:p>
          <a:p>
            <a:pPr marL="720000" algn="just">
              <a:buFont typeface="Courier New" pitchFamily="49" charset="0"/>
              <a:buChar char="o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Privato sociale e associazionismo familiare</a:t>
            </a:r>
          </a:p>
          <a:p>
            <a:pPr marL="720000" algn="just">
              <a:buFont typeface="Courier New" pitchFamily="49" charset="0"/>
              <a:buChar char="o"/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 Privato convenzionato/accreditato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1042988" y="3644900"/>
            <a:ext cx="810101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H="1">
            <a:off x="1116013" y="3500438"/>
            <a:ext cx="9525" cy="299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H="1">
            <a:off x="1187450" y="3500438"/>
            <a:ext cx="0" cy="115887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8964613" y="1052513"/>
            <a:ext cx="0" cy="27781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8893175" y="2565400"/>
            <a:ext cx="0" cy="13017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450" y="1052513"/>
            <a:ext cx="7777163" cy="5126037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algn="r"/>
            <a:r>
              <a:rPr lang="it-IT" sz="2800" smtClean="0">
                <a:latin typeface="Arial" charset="0"/>
                <a:cs typeface="Arial" charset="0"/>
              </a:rPr>
              <a:t>Il ruolo di committenza del Comune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227138" y="1265238"/>
            <a:ext cx="7716837" cy="13239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600" u="none" dirty="0">
                <a:latin typeface="Arial" pitchFamily="34" charset="0"/>
                <a:cs typeface="Arial" pitchFamily="34" charset="0"/>
              </a:rPr>
              <a:t>Il Comune, oltre al ruolo di erogatore diretto di servizi, programmazione e controllo, riveste anche la funzione di </a:t>
            </a:r>
            <a:r>
              <a:rPr lang="it-IT" sz="1600" b="1" dirty="0">
                <a:latin typeface="Arial" pitchFamily="34" charset="0"/>
                <a:cs typeface="Arial" pitchFamily="34" charset="0"/>
              </a:rPr>
              <a:t>committente</a:t>
            </a:r>
            <a:r>
              <a:rPr lang="it-IT" sz="1600" u="none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it-IT" sz="1600" u="none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1600" u="none" dirty="0">
                <a:latin typeface="Arial" pitchFamily="34" charset="0"/>
                <a:cs typeface="Arial" pitchFamily="34" charset="0"/>
              </a:rPr>
              <a:t>Nel corso dell’ultimo triennio, il Comune di Milano ha speso complessivamente sull’area socio-assistenziale </a:t>
            </a:r>
            <a:r>
              <a:rPr lang="it-IT" sz="1600" b="1" u="none" dirty="0">
                <a:latin typeface="Arial" pitchFamily="34" charset="0"/>
                <a:cs typeface="Arial" pitchFamily="34" charset="0"/>
              </a:rPr>
              <a:t>circa 1,5 </a:t>
            </a:r>
            <a:r>
              <a:rPr lang="it-IT" sz="1600" b="1" u="none" dirty="0" err="1">
                <a:latin typeface="Arial" pitchFamily="34" charset="0"/>
                <a:cs typeface="Arial" pitchFamily="34" charset="0"/>
              </a:rPr>
              <a:t>mld</a:t>
            </a:r>
            <a:r>
              <a:rPr lang="it-IT" sz="1600" b="1" u="none" dirty="0">
                <a:latin typeface="Arial" pitchFamily="34" charset="0"/>
                <a:cs typeface="Arial" pitchFamily="34" charset="0"/>
              </a:rPr>
              <a:t> di euro</a:t>
            </a:r>
            <a:r>
              <a:rPr lang="it-IT" sz="1600" u="none" dirty="0">
                <a:latin typeface="Arial" pitchFamily="34" charset="0"/>
                <a:cs typeface="Arial" pitchFamily="34" charset="0"/>
              </a:rPr>
              <a:t>, così ripartiti:</a:t>
            </a:r>
          </a:p>
        </p:txBody>
      </p:sp>
      <p:sp>
        <p:nvSpPr>
          <p:cNvPr id="17412" name="CasellaDiTesto 5"/>
          <p:cNvSpPr txBox="1">
            <a:spLocks noChangeArrowheads="1"/>
          </p:cNvSpPr>
          <p:nvPr/>
        </p:nvSpPr>
        <p:spPr bwMode="auto">
          <a:xfrm>
            <a:off x="1298575" y="4410075"/>
            <a:ext cx="1485900" cy="5842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 u="none">
                <a:latin typeface="Arial" charset="0"/>
                <a:cs typeface="Arial" charset="0"/>
              </a:rPr>
              <a:t>Area sociale</a:t>
            </a:r>
            <a:r>
              <a:rPr lang="it-IT" sz="1600" u="none">
                <a:latin typeface="Arial" charset="0"/>
                <a:cs typeface="Arial" charset="0"/>
              </a:rPr>
              <a:t>:</a:t>
            </a:r>
            <a:br>
              <a:rPr lang="it-IT" sz="1600" u="none">
                <a:latin typeface="Arial" charset="0"/>
                <a:cs typeface="Arial" charset="0"/>
              </a:rPr>
            </a:br>
            <a:r>
              <a:rPr lang="it-IT" sz="1600" u="none">
                <a:latin typeface="Arial" charset="0"/>
                <a:cs typeface="Arial" charset="0"/>
              </a:rPr>
              <a:t>1,5 mld €</a:t>
            </a:r>
          </a:p>
        </p:txBody>
      </p:sp>
      <p:cxnSp>
        <p:nvCxnSpPr>
          <p:cNvPr id="8" name="Connettore 2 7"/>
          <p:cNvCxnSpPr/>
          <p:nvPr/>
        </p:nvCxnSpPr>
        <p:spPr>
          <a:xfrm>
            <a:off x="3221038" y="4098925"/>
            <a:ext cx="866775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3221038" y="5310188"/>
            <a:ext cx="866775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15" name="CasellaDiTesto 11"/>
          <p:cNvSpPr txBox="1">
            <a:spLocks noChangeArrowheads="1"/>
          </p:cNvSpPr>
          <p:nvPr/>
        </p:nvSpPr>
        <p:spPr bwMode="auto">
          <a:xfrm>
            <a:off x="4178300" y="3689350"/>
            <a:ext cx="1704975" cy="585788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 u="none">
                <a:latin typeface="Arial" charset="0"/>
                <a:cs typeface="Arial" charset="0"/>
              </a:rPr>
              <a:t>Committenza</a:t>
            </a:r>
            <a:r>
              <a:rPr lang="it-IT" sz="1600" u="none">
                <a:latin typeface="Arial" charset="0"/>
                <a:cs typeface="Arial" charset="0"/>
              </a:rPr>
              <a:t>: 645 mln € (41%)</a:t>
            </a:r>
          </a:p>
        </p:txBody>
      </p:sp>
      <p:sp>
        <p:nvSpPr>
          <p:cNvPr id="17416" name="CasellaDiTesto 12"/>
          <p:cNvSpPr txBox="1">
            <a:spLocks noChangeArrowheads="1"/>
          </p:cNvSpPr>
          <p:nvPr/>
        </p:nvSpPr>
        <p:spPr bwMode="auto">
          <a:xfrm>
            <a:off x="4106863" y="4770438"/>
            <a:ext cx="1800225" cy="132238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 u="none">
                <a:latin typeface="Arial" charset="0"/>
                <a:cs typeface="Arial" charset="0"/>
              </a:rPr>
              <a:t>Erogazione diretta servizi e gestione Assessorato: </a:t>
            </a:r>
            <a:r>
              <a:rPr lang="it-IT" sz="1600" u="none">
                <a:latin typeface="Arial" charset="0"/>
                <a:cs typeface="Arial" charset="0"/>
              </a:rPr>
              <a:t> 855 mln € (59%)</a:t>
            </a:r>
          </a:p>
        </p:txBody>
      </p:sp>
      <p:sp>
        <p:nvSpPr>
          <p:cNvPr id="17417" name="CasellaDiTesto 16"/>
          <p:cNvSpPr txBox="1">
            <a:spLocks noChangeArrowheads="1"/>
          </p:cNvSpPr>
          <p:nvPr/>
        </p:nvSpPr>
        <p:spPr bwMode="auto">
          <a:xfrm>
            <a:off x="6215063" y="3402013"/>
            <a:ext cx="27162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Arial" charset="0"/>
              <a:buChar char="•"/>
            </a:pPr>
            <a:r>
              <a:rPr lang="it-IT" sz="1400" u="none">
                <a:latin typeface="Arial" charset="0"/>
                <a:cs typeface="Arial" charset="0"/>
              </a:rPr>
              <a:t> Affidamento a terzi (88,5%)</a:t>
            </a:r>
          </a:p>
          <a:p>
            <a:pPr algn="l">
              <a:buFont typeface="Arial" charset="0"/>
              <a:buChar char="•"/>
            </a:pPr>
            <a:r>
              <a:rPr lang="it-IT" sz="1400" u="none">
                <a:latin typeface="Arial" charset="0"/>
                <a:cs typeface="Arial" charset="0"/>
              </a:rPr>
              <a:t> Coprogettazione (5,1%)</a:t>
            </a:r>
          </a:p>
          <a:p>
            <a:pPr algn="l">
              <a:buFont typeface="Arial" charset="0"/>
              <a:buChar char="•"/>
            </a:pPr>
            <a:r>
              <a:rPr lang="it-IT" sz="1400" u="none">
                <a:latin typeface="Arial" charset="0"/>
                <a:cs typeface="Arial" charset="0"/>
              </a:rPr>
              <a:t> Valorizzazione iniziative privati (3,1%)</a:t>
            </a:r>
          </a:p>
          <a:p>
            <a:pPr algn="l">
              <a:buFont typeface="Arial" charset="0"/>
              <a:buChar char="•"/>
            </a:pPr>
            <a:r>
              <a:rPr lang="it-IT" sz="1400" u="none">
                <a:latin typeface="Arial" charset="0"/>
                <a:cs typeface="Arial" charset="0"/>
              </a:rPr>
              <a:t> Finanziamento dei servizi su libera scelta dei cittadini (3,4%)</a:t>
            </a:r>
          </a:p>
        </p:txBody>
      </p:sp>
      <p:sp>
        <p:nvSpPr>
          <p:cNvPr id="18" name="Parentesi graffa aperta 17"/>
          <p:cNvSpPr/>
          <p:nvPr/>
        </p:nvSpPr>
        <p:spPr>
          <a:xfrm>
            <a:off x="5978525" y="3352800"/>
            <a:ext cx="152400" cy="1477963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it-IT" sz="1600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2897188" y="4081463"/>
            <a:ext cx="323850" cy="68421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H="1" flipV="1">
            <a:off x="2897188" y="4765675"/>
            <a:ext cx="323850" cy="5270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Parentesi graffa aperta 18"/>
          <p:cNvSpPr/>
          <p:nvPr/>
        </p:nvSpPr>
        <p:spPr>
          <a:xfrm>
            <a:off x="5978525" y="5008563"/>
            <a:ext cx="152400" cy="1077912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it-IT" sz="1600"/>
          </a:p>
        </p:txBody>
      </p:sp>
      <p:sp>
        <p:nvSpPr>
          <p:cNvPr id="17422" name="CasellaDiTesto 20"/>
          <p:cNvSpPr txBox="1">
            <a:spLocks noChangeArrowheads="1"/>
          </p:cNvSpPr>
          <p:nvPr/>
        </p:nvSpPr>
        <p:spPr bwMode="auto">
          <a:xfrm>
            <a:off x="6194425" y="5129213"/>
            <a:ext cx="27701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Arial" charset="0"/>
              <a:buChar char="•"/>
            </a:pPr>
            <a:r>
              <a:rPr lang="it-IT" sz="1400" u="none">
                <a:latin typeface="Arial" charset="0"/>
                <a:cs typeface="Arial" charset="0"/>
              </a:rPr>
              <a:t> Erogazione servizi</a:t>
            </a:r>
          </a:p>
          <a:p>
            <a:pPr algn="l">
              <a:buFont typeface="Arial" charset="0"/>
              <a:buChar char="•"/>
            </a:pPr>
            <a:r>
              <a:rPr lang="it-IT" sz="1400" u="none">
                <a:latin typeface="Arial" charset="0"/>
                <a:cs typeface="Arial" charset="0"/>
              </a:rPr>
              <a:t> Personale</a:t>
            </a:r>
          </a:p>
          <a:p>
            <a:pPr algn="l">
              <a:buFont typeface="Arial" charset="0"/>
              <a:buChar char="•"/>
            </a:pPr>
            <a:r>
              <a:rPr lang="it-IT" sz="1400" u="none">
                <a:latin typeface="Arial" charset="0"/>
                <a:cs typeface="Arial" charset="0"/>
              </a:rPr>
              <a:t> Funzioni amministrative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412" grpId="0" animBg="1"/>
      <p:bldP spid="17415" grpId="0" animBg="1"/>
      <p:bldP spid="17416" grpId="0" animBg="1"/>
      <p:bldP spid="17417" grpId="0"/>
      <p:bldP spid="18" grpId="0" animBg="1"/>
      <p:bldP spid="19" grpId="0" animBg="1"/>
      <p:bldP spid="174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olo 1"/>
          <p:cNvSpPr>
            <a:spLocks noGrp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algn="r"/>
            <a:r>
              <a:rPr lang="it-IT" sz="2800" smtClean="0">
                <a:latin typeface="Arial" charset="0"/>
                <a:cs typeface="Arial" charset="0"/>
              </a:rPr>
              <a:t>Le risorse destinate alla committenza </a:t>
            </a:r>
          </a:p>
        </p:txBody>
      </p:sp>
      <p:graphicFrame>
        <p:nvGraphicFramePr>
          <p:cNvPr id="2050" name="Grafico 5"/>
          <p:cNvGraphicFramePr>
            <a:graphicFrameLocks/>
          </p:cNvGraphicFramePr>
          <p:nvPr/>
        </p:nvGraphicFramePr>
        <p:xfrm>
          <a:off x="1138238" y="2060575"/>
          <a:ext cx="3625850" cy="4375150"/>
        </p:xfrm>
        <a:graphic>
          <a:graphicData uri="http://schemas.openxmlformats.org/presentationml/2006/ole">
            <p:oleObj spid="_x0000_s2050" name="Grafico" r:id="rId3" imgW="3629025" imgH="4371975" progId="Excel.Chart.8">
              <p:embed/>
            </p:oleObj>
          </a:graphicData>
        </a:graphic>
      </p:graphicFrame>
      <p:graphicFrame>
        <p:nvGraphicFramePr>
          <p:cNvPr id="2051" name="Grafico 6"/>
          <p:cNvGraphicFramePr>
            <a:graphicFrameLocks/>
          </p:cNvGraphicFramePr>
          <p:nvPr/>
        </p:nvGraphicFramePr>
        <p:xfrm>
          <a:off x="4881563" y="2074863"/>
          <a:ext cx="4019550" cy="4427537"/>
        </p:xfrm>
        <a:graphic>
          <a:graphicData uri="http://schemas.openxmlformats.org/presentationml/2006/ole">
            <p:oleObj spid="_x0000_s2051" name="Grafico" r:id="rId4" imgW="4019550" imgH="4429125" progId="Excel.Chart.8">
              <p:embed/>
            </p:oleObj>
          </a:graphicData>
        </a:graphic>
      </p:graphicFrame>
      <p:cxnSp>
        <p:nvCxnSpPr>
          <p:cNvPr id="9" name="Connettore 1 8"/>
          <p:cNvCxnSpPr/>
          <p:nvPr/>
        </p:nvCxnSpPr>
        <p:spPr>
          <a:xfrm>
            <a:off x="4787900" y="1773238"/>
            <a:ext cx="0" cy="482441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1760538" y="1916113"/>
            <a:ext cx="6267450" cy="95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2049463" y="6453188"/>
            <a:ext cx="6267450" cy="95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1760538" y="1989138"/>
            <a:ext cx="6267450" cy="95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2049463" y="6515100"/>
            <a:ext cx="6267450" cy="95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8" name="CasellaDiTesto 9"/>
          <p:cNvSpPr txBox="1">
            <a:spLocks noChangeArrowheads="1"/>
          </p:cNvSpPr>
          <p:nvPr/>
        </p:nvSpPr>
        <p:spPr bwMode="auto">
          <a:xfrm>
            <a:off x="1116013" y="1025525"/>
            <a:ext cx="7913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u="none">
                <a:latin typeface="Arial" charset="0"/>
                <a:cs typeface="Arial" charset="0"/>
              </a:rPr>
              <a:t>I 645 milioni di euro destinati alla funzione di committenza sono così ripartiti tra le diverse tipologie di enti e i diversi settori: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050" grpId="0"/>
      <p:bldOleChart spid="2051" grpId="0"/>
      <p:bldP spid="2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algn="r"/>
            <a:r>
              <a:rPr lang="it-IT" sz="2800" smtClean="0">
                <a:latin typeface="Arial" charset="0"/>
                <a:cs typeface="Arial" charset="0"/>
              </a:rPr>
              <a:t>I produttori del welfare milanese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87450" y="1052513"/>
            <a:ext cx="7705725" cy="9239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it-IT" sz="1800" u="none" dirty="0">
                <a:latin typeface="Arial" pitchFamily="34" charset="0"/>
                <a:cs typeface="Arial" pitchFamily="34" charset="0"/>
              </a:rPr>
              <a:t>Il welfare ambrosiano coinvolge sul piano della produzione ed erogazione di </a:t>
            </a:r>
            <a:r>
              <a:rPr lang="it-IT" sz="1800" u="none" dirty="0">
                <a:latin typeface="Arial" pitchFamily="34" charset="0"/>
                <a:cs typeface="Arial" pitchFamily="34" charset="0"/>
              </a:rPr>
              <a:t>servizi </a:t>
            </a:r>
            <a:r>
              <a:rPr lang="it-IT" sz="1800" u="none" dirty="0">
                <a:latin typeface="Arial" pitchFamily="34" charset="0"/>
                <a:cs typeface="Arial" pitchFamily="34" charset="0"/>
              </a:rPr>
              <a:t>numerosi attori con caratteristiche diverse. Oltre al ruolo diretto del Comune, si segnalano: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668463" y="2881313"/>
            <a:ext cx="7151687" cy="3683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b="1" u="none" dirty="0">
                <a:latin typeface="Arial" pitchFamily="34" charset="0"/>
                <a:cs typeface="Arial" pitchFamily="34" charset="0"/>
              </a:rPr>
              <a:t>148 fondazioni e altri Enti morali di diritto privato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58888" y="3402013"/>
            <a:ext cx="6437312" cy="369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b="1" u="none" dirty="0">
                <a:latin typeface="Arial" pitchFamily="34" charset="0"/>
                <a:cs typeface="Arial" pitchFamily="34" charset="0"/>
              </a:rPr>
              <a:t>220 cooperative sociali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58888" y="4505325"/>
            <a:ext cx="6437312" cy="369888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b="1" u="none" dirty="0">
                <a:latin typeface="Arial" pitchFamily="34" charset="0"/>
                <a:cs typeface="Arial" pitchFamily="34" charset="0"/>
              </a:rPr>
              <a:t>147 associazioni familiari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8888" y="2349500"/>
            <a:ext cx="6437312" cy="368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b="1" u="none" dirty="0">
                <a:latin typeface="Arial" pitchFamily="34" charset="0"/>
                <a:cs typeface="Arial" pitchFamily="34" charset="0"/>
              </a:rPr>
              <a:t>Enti pubblici, strutture ospedaliere, ASL, ecc...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668463" y="5033963"/>
            <a:ext cx="7151687" cy="36988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b="1" u="none" dirty="0">
                <a:latin typeface="Arial" pitchFamily="34" charset="0"/>
                <a:cs typeface="Arial" pitchFamily="34" charset="0"/>
              </a:rPr>
              <a:t>461 organizzazioni di volontariato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258888" y="5562600"/>
            <a:ext cx="6437312" cy="369888"/>
          </a:xfrm>
          <a:prstGeom prst="rect">
            <a:avLst/>
          </a:prstGeom>
          <a:solidFill>
            <a:schemeClr val="accent2">
              <a:lumMod val="50000"/>
              <a:alpha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b="1" u="none" dirty="0">
                <a:latin typeface="Arial" pitchFamily="34" charset="0"/>
                <a:cs typeface="Arial" pitchFamily="34" charset="0"/>
              </a:rPr>
              <a:t>206 gruppi di </a:t>
            </a:r>
            <a:r>
              <a:rPr lang="it-IT" sz="1800" b="1" u="none" dirty="0" err="1">
                <a:latin typeface="Arial" pitchFamily="34" charset="0"/>
                <a:cs typeface="Arial" pitchFamily="34" charset="0"/>
              </a:rPr>
              <a:t>self-help</a:t>
            </a:r>
            <a:endParaRPr lang="it-IT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668463" y="3932238"/>
            <a:ext cx="7151687" cy="369887"/>
          </a:xfrm>
          <a:prstGeom prst="rect">
            <a:avLst/>
          </a:prstGeom>
          <a:solidFill>
            <a:schemeClr val="accent2">
              <a:lumMod val="75000"/>
              <a:alpha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 b="1" u="none" dirty="0">
                <a:latin typeface="Arial" pitchFamily="34" charset="0"/>
                <a:cs typeface="Arial" pitchFamily="34" charset="0"/>
              </a:rPr>
              <a:t>50 associazioni riconosciute (con D.P.R.)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6013" y="981075"/>
            <a:ext cx="7848600" cy="5111750"/>
          </a:xfrm>
        </p:spPr>
        <p:txBody>
          <a:bodyPr anchor="ctr">
            <a:normAutofit fontScale="925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algn="r"/>
            <a:r>
              <a:rPr lang="it-IT" sz="3600" smtClean="0">
                <a:latin typeface="Arial" charset="0"/>
                <a:cs typeface="Arial" charset="0"/>
              </a:rPr>
              <a:t>I perimetri della spesa di welfare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331913" y="3716338"/>
          <a:ext cx="7345362" cy="210502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934723"/>
                <a:gridCol w="3410093"/>
              </a:tblGrid>
              <a:tr h="15514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FONTE (anno 2009)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SPESA STIMATA in €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586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  INPS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Arial" pitchFamily="34" charset="0"/>
                          <a:cs typeface="Arial" pitchFamily="34" charset="0"/>
                        </a:rPr>
                        <a:t>             951.936.081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586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  Comune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493.419.482 </a:t>
                      </a:r>
                    </a:p>
                  </a:txBody>
                  <a:tcPr marL="0" marR="0" marT="0" marB="0" anchor="b"/>
                </a:tc>
              </a:tr>
              <a:tr h="26586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  ASL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Arial" pitchFamily="34" charset="0"/>
                          <a:cs typeface="Arial" pitchFamily="34" charset="0"/>
                        </a:rPr>
                        <a:t>             304.144.000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586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  Utenti </a:t>
                      </a:r>
                      <a:r>
                        <a:rPr lang="it-IT" sz="1600" u="none" strike="noStrike" dirty="0">
                          <a:latin typeface="Arial" pitchFamily="34" charset="0"/>
                          <a:cs typeface="Arial" pitchFamily="34" charset="0"/>
                        </a:rPr>
                        <a:t>sociale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123.083.053 </a:t>
                      </a:r>
                    </a:p>
                  </a:txBody>
                  <a:tcPr marL="0" marR="0" marT="0" marB="0" anchor="b"/>
                </a:tc>
              </a:tr>
              <a:tr h="26586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  FSR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12.680.198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586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  FNPS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10.281.918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586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   Totale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b="1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1.895.544.732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0512" name="CasellaDiTesto 7"/>
          <p:cNvSpPr txBox="1">
            <a:spLocks noChangeArrowheads="1"/>
          </p:cNvSpPr>
          <p:nvPr/>
        </p:nvSpPr>
        <p:spPr bwMode="auto">
          <a:xfrm>
            <a:off x="1187450" y="6354763"/>
            <a:ext cx="7632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000" u="none">
                <a:latin typeface="Arial" charset="0"/>
                <a:cs typeface="Arial" charset="0"/>
              </a:rPr>
              <a:t>NB: La stima non considera le risorse messe in gioco dagli utenti per l’acquisto di prestazioni sociosanitarie presso le strutture della città; il dato INPS è ottenuto a partire da una stima della spesa INPS per prestazioni sociali e sociosanitaria su base regionale.</a:t>
            </a:r>
          </a:p>
        </p:txBody>
      </p:sp>
      <p:sp>
        <p:nvSpPr>
          <p:cNvPr id="20513" name="CasellaDiTesto 8"/>
          <p:cNvSpPr txBox="1">
            <a:spLocks noChangeArrowheads="1"/>
          </p:cNvSpPr>
          <p:nvPr/>
        </p:nvSpPr>
        <p:spPr bwMode="auto">
          <a:xfrm>
            <a:off x="1187450" y="5949950"/>
            <a:ext cx="7632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000" u="none">
                <a:latin typeface="Arial" charset="0"/>
                <a:cs typeface="Arial" charset="0"/>
              </a:rPr>
              <a:t>FONTI: elaborazione CERGAS Bocconi su dati Ministero del Lavoro e delle Politiche Sociali, Bilancio sociale Comune di Milano, Bilancio Sociale Regione Lombardia, Monitoraggio regionale PdZ Regione Lombardia.  </a:t>
            </a:r>
          </a:p>
        </p:txBody>
      </p:sp>
      <p:graphicFrame>
        <p:nvGraphicFramePr>
          <p:cNvPr id="9" name="Grafico 8"/>
          <p:cNvGraphicFramePr/>
          <p:nvPr/>
        </p:nvGraphicFramePr>
        <p:xfrm>
          <a:off x="1835696" y="908720"/>
          <a:ext cx="6768752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2" grpId="0"/>
      <p:bldP spid="205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/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438275" y="1052513"/>
            <a:ext cx="7310438" cy="5126037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/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438275" y="1052513"/>
            <a:ext cx="7310438" cy="5126037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algn="r"/>
            <a:r>
              <a:rPr lang="it-IT" sz="2800" smtClean="0">
                <a:latin typeface="Arial" charset="0"/>
                <a:cs typeface="Arial" charset="0"/>
              </a:rPr>
              <a:t>Le risorse del Comune per l’area socio-assistenziale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1682750" y="1557338"/>
            <a:ext cx="6850063" cy="132238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2000" u="none" dirty="0">
                <a:latin typeface="Arial" pitchFamily="34" charset="0"/>
                <a:cs typeface="Arial" pitchFamily="34" charset="0"/>
              </a:rPr>
              <a:t>Per l’anno 2011, il Comune di Milano ha destinato all’Assessorato una spesa di </a:t>
            </a:r>
            <a:r>
              <a:rPr lang="it-IT" sz="2000" b="1" u="none" dirty="0">
                <a:latin typeface="Arial" pitchFamily="34" charset="0"/>
                <a:cs typeface="Arial" pitchFamily="34" charset="0"/>
              </a:rPr>
              <a:t>418.008.469,65 euro</a:t>
            </a:r>
            <a:r>
              <a:rPr lang="it-IT" sz="2000" u="none" dirty="0">
                <a:latin typeface="Arial" pitchFamily="34" charset="0"/>
                <a:cs typeface="Arial" pitchFamily="34" charset="0"/>
              </a:rPr>
              <a:t>, equivalente al </a:t>
            </a:r>
            <a:r>
              <a:rPr lang="it-IT" sz="2000" b="1" u="none" dirty="0">
                <a:latin typeface="Arial" pitchFamily="34" charset="0"/>
                <a:cs typeface="Arial" pitchFamily="34" charset="0"/>
              </a:rPr>
              <a:t>16,9%</a:t>
            </a:r>
            <a:r>
              <a:rPr lang="it-IT" sz="2000" u="none" dirty="0">
                <a:latin typeface="Arial" pitchFamily="34" charset="0"/>
                <a:cs typeface="Arial" pitchFamily="34" charset="0"/>
              </a:rPr>
              <a:t> del totale della spesa corrente del Comune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1682750" y="3357563"/>
            <a:ext cx="6850063" cy="101441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2000" u="none" dirty="0">
                <a:latin typeface="Arial" pitchFamily="34" charset="0"/>
                <a:cs typeface="Arial" pitchFamily="34" charset="0"/>
              </a:rPr>
              <a:t>La spesa per il 2011, al netto degli Asili Nido, è stata di </a:t>
            </a:r>
            <a:r>
              <a:rPr lang="it-IT" sz="2000" b="1" u="none" dirty="0">
                <a:latin typeface="Arial" pitchFamily="34" charset="0"/>
                <a:cs typeface="Arial" pitchFamily="34" charset="0"/>
              </a:rPr>
              <a:t>349.162.169,57 euro</a:t>
            </a:r>
            <a:r>
              <a:rPr lang="it-IT" sz="2000" u="none" dirty="0">
                <a:latin typeface="Arial" pitchFamily="34" charset="0"/>
                <a:cs typeface="Arial" pitchFamily="34" charset="0"/>
              </a:rPr>
              <a:t>, equivalente al </a:t>
            </a:r>
            <a:r>
              <a:rPr lang="it-IT" sz="2000" b="1" u="none" dirty="0">
                <a:latin typeface="Arial" pitchFamily="34" charset="0"/>
                <a:cs typeface="Arial" pitchFamily="34" charset="0"/>
              </a:rPr>
              <a:t>14,11%</a:t>
            </a:r>
            <a:r>
              <a:rPr lang="it-IT" sz="2000" u="none" dirty="0">
                <a:latin typeface="Arial" pitchFamily="34" charset="0"/>
                <a:cs typeface="Arial" pitchFamily="34" charset="0"/>
              </a:rPr>
              <a:t> del totale della spesa corrente del Comune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682750" y="4868863"/>
            <a:ext cx="6850063" cy="1016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2000" u="none" dirty="0">
                <a:latin typeface="Arial" pitchFamily="34" charset="0"/>
                <a:cs typeface="Arial" pitchFamily="34" charset="0"/>
              </a:rPr>
              <a:t>La </a:t>
            </a:r>
            <a:r>
              <a:rPr lang="it-IT" sz="2000" b="1" u="none" dirty="0">
                <a:latin typeface="Arial" pitchFamily="34" charset="0"/>
                <a:cs typeface="Arial" pitchFamily="34" charset="0"/>
              </a:rPr>
              <a:t>spesa pro-capite </a:t>
            </a:r>
            <a:r>
              <a:rPr lang="it-IT" sz="2000" u="none" dirty="0">
                <a:latin typeface="Arial" pitchFamily="34" charset="0"/>
                <a:cs typeface="Arial" pitchFamily="34" charset="0"/>
              </a:rPr>
              <a:t>dell’Assessorato per l’anno 2011 è stata quindi di </a:t>
            </a:r>
            <a:r>
              <a:rPr lang="it-IT" sz="2000" b="1" u="none" dirty="0">
                <a:latin typeface="Arial" pitchFamily="34" charset="0"/>
                <a:cs typeface="Arial" pitchFamily="34" charset="0"/>
              </a:rPr>
              <a:t>316,01 euro </a:t>
            </a:r>
            <a:r>
              <a:rPr lang="it-IT" sz="2000" u="none" dirty="0">
                <a:latin typeface="Arial" pitchFamily="34" charset="0"/>
                <a:cs typeface="Arial" pitchFamily="34" charset="0"/>
              </a:rPr>
              <a:t>(</a:t>
            </a:r>
            <a:r>
              <a:rPr lang="it-IT" sz="2000" b="1" u="none" dirty="0">
                <a:latin typeface="Arial" pitchFamily="34" charset="0"/>
                <a:cs typeface="Arial" pitchFamily="34" charset="0"/>
              </a:rPr>
              <a:t>263,97 euro</a:t>
            </a:r>
            <a:r>
              <a:rPr lang="it-IT" sz="2000" u="none" dirty="0">
                <a:latin typeface="Arial" pitchFamily="34" charset="0"/>
                <a:cs typeface="Arial" pitchFamily="34" charset="0"/>
              </a:rPr>
              <a:t>, al netto degli Asili Nido)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450" y="1196975"/>
            <a:ext cx="7777163" cy="5126038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olo 1"/>
          <p:cNvSpPr>
            <a:spLocks noGrp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algn="r"/>
            <a:r>
              <a:rPr lang="it-IT" sz="2800" smtClean="0">
                <a:latin typeface="Arial" charset="0"/>
                <a:cs typeface="Arial" charset="0"/>
              </a:rPr>
              <a:t>Fonti e impieghi delle risorse</a:t>
            </a:r>
          </a:p>
        </p:txBody>
      </p:sp>
      <p:graphicFrame>
        <p:nvGraphicFramePr>
          <p:cNvPr id="1026" name="Grafico 5"/>
          <p:cNvGraphicFramePr>
            <a:graphicFrameLocks/>
          </p:cNvGraphicFramePr>
          <p:nvPr/>
        </p:nvGraphicFramePr>
        <p:xfrm>
          <a:off x="1095375" y="1603375"/>
          <a:ext cx="3889375" cy="3935413"/>
        </p:xfrm>
        <a:graphic>
          <a:graphicData uri="http://schemas.openxmlformats.org/presentationml/2006/ole">
            <p:oleObj spid="_x0000_s1026" name="Grafico" r:id="rId3" imgW="3886200" imgH="3933825" progId="Excel.Chart.8">
              <p:embed/>
            </p:oleObj>
          </a:graphicData>
        </a:graphic>
      </p:graphicFrame>
      <p:graphicFrame>
        <p:nvGraphicFramePr>
          <p:cNvPr id="1027" name="Grafico 7"/>
          <p:cNvGraphicFramePr>
            <a:graphicFrameLocks/>
          </p:cNvGraphicFramePr>
          <p:nvPr/>
        </p:nvGraphicFramePr>
        <p:xfrm>
          <a:off x="5175250" y="1603375"/>
          <a:ext cx="3736975" cy="3935413"/>
        </p:xfrm>
        <a:graphic>
          <a:graphicData uri="http://schemas.openxmlformats.org/presentationml/2006/ole">
            <p:oleObj spid="_x0000_s1027" name="Grafico" r:id="rId4" imgW="3743325" imgH="3933825" progId="Excel.Chart.8">
              <p:embed/>
            </p:oleObj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5003800" y="1412875"/>
            <a:ext cx="0" cy="45402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839913" y="1371600"/>
            <a:ext cx="66135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839913" y="5911850"/>
            <a:ext cx="66135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26" grpId="0"/>
      <p:bldOleChart spid="10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450" y="1052513"/>
            <a:ext cx="7777163" cy="5126037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1042988" y="44450"/>
            <a:ext cx="8101012" cy="750888"/>
          </a:xfrm>
        </p:spPr>
        <p:txBody>
          <a:bodyPr/>
          <a:lstStyle/>
          <a:p>
            <a:pPr algn="r"/>
            <a:r>
              <a:rPr lang="it-IT" sz="3200" smtClean="0">
                <a:latin typeface="Arial" charset="0"/>
                <a:cs typeface="Arial" charset="0"/>
              </a:rPr>
              <a:t>I bisogni e le risposte: area minori e area anziani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1116013" y="1125538"/>
            <a:ext cx="5616575" cy="246221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400" b="1" u="none" dirty="0">
                <a:latin typeface="Arial" pitchFamily="34" charset="0"/>
                <a:cs typeface="Arial" pitchFamily="34" charset="0"/>
              </a:rPr>
              <a:t>MINORI (Dati 2009 – 2010)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In carico al Servizio Sociale della Famiglia: 		13.850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Minori in affido:				     234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Minori in comunità: 				  1.080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Colloqui GEA: 				     522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Minori seguiti “Spazio Neutro”: 			     553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Servizio per minori in area penale: 		     360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Servizio educativo Adolescenti in difficoltà: 		     162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Interventi socio-educativi personalizzati:                                 954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Minori inseriti in comunità leggere: 		       93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it-IT" sz="1400" u="none" dirty="0">
                <a:latin typeface="Arial" pitchFamily="34" charset="0"/>
                <a:cs typeface="Arial" pitchFamily="34" charset="0"/>
              </a:rPr>
              <a:t>Minori inseriti in centri diurni: 			     662</a:t>
            </a:r>
          </a:p>
        </p:txBody>
      </p:sp>
      <p:sp>
        <p:nvSpPr>
          <p:cNvPr id="6" name="Rettangolo 5"/>
          <p:cNvSpPr/>
          <p:nvPr/>
        </p:nvSpPr>
        <p:spPr>
          <a:xfrm>
            <a:off x="6804025" y="2022475"/>
            <a:ext cx="2268538" cy="585788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600" u="none" dirty="0">
                <a:latin typeface="Arial" pitchFamily="34" charset="0"/>
                <a:cs typeface="Arial" pitchFamily="34" charset="0"/>
              </a:rPr>
              <a:t>Minori residenti (2009): </a:t>
            </a:r>
            <a:r>
              <a:rPr lang="it-IT" sz="1600" b="1" u="none" dirty="0">
                <a:latin typeface="Arial" pitchFamily="34" charset="0"/>
                <a:cs typeface="Arial" pitchFamily="34" charset="0"/>
              </a:rPr>
              <a:t>198.425</a:t>
            </a:r>
            <a:r>
              <a:rPr lang="it-IT" sz="1600" b="1" u="none" dirty="0">
                <a:latin typeface="Arial" pitchFamily="34" charset="0"/>
                <a:cs typeface="Arial" pitchFamily="34" charset="0"/>
              </a:rPr>
              <a:t>*</a:t>
            </a:r>
            <a:endParaRPr lang="it-IT" sz="16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1258888" y="3789363"/>
            <a:ext cx="763428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70" name="Rettangolo 9"/>
          <p:cNvSpPr>
            <a:spLocks noChangeArrowheads="1"/>
          </p:cNvSpPr>
          <p:nvPr/>
        </p:nvSpPr>
        <p:spPr bwMode="auto">
          <a:xfrm>
            <a:off x="1116013" y="4076700"/>
            <a:ext cx="5616575" cy="18161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it-IT" sz="1400" b="1" u="none">
                <a:latin typeface="Arial" charset="0"/>
                <a:cs typeface="Arial" charset="0"/>
              </a:rPr>
              <a:t>ANZIANI (Dati 2009 – 2010)</a:t>
            </a:r>
          </a:p>
          <a:p>
            <a:pPr algn="l"/>
            <a:r>
              <a:rPr lang="it-IT" sz="1400" u="none">
                <a:latin typeface="Arial" charset="0"/>
                <a:cs typeface="Arial" charset="0"/>
              </a:rPr>
              <a:t>Anziani inseriti in RSA: 			 3.657</a:t>
            </a:r>
          </a:p>
          <a:p>
            <a:pPr algn="l"/>
            <a:r>
              <a:rPr lang="it-IT" sz="1400" u="none">
                <a:latin typeface="Arial" charset="0"/>
                <a:cs typeface="Arial" charset="0"/>
              </a:rPr>
              <a:t>Anziani inseriti in forme innovative di residenzialità: 	      35</a:t>
            </a:r>
          </a:p>
          <a:p>
            <a:pPr algn="l"/>
            <a:r>
              <a:rPr lang="it-IT" sz="1400" u="none">
                <a:latin typeface="Arial" charset="0"/>
                <a:cs typeface="Arial" charset="0"/>
              </a:rPr>
              <a:t>Anziani inseriti nel Servizio “Affido Anziani”: 		      37</a:t>
            </a:r>
          </a:p>
          <a:p>
            <a:pPr algn="l"/>
            <a:r>
              <a:rPr lang="it-IT" sz="1400" u="none">
                <a:latin typeface="Arial" charset="0"/>
                <a:cs typeface="Arial" charset="0"/>
              </a:rPr>
              <a:t>Utenti Centri Diurni Integrati: 			    439</a:t>
            </a:r>
          </a:p>
          <a:p>
            <a:pPr algn="l"/>
            <a:r>
              <a:rPr lang="it-IT" sz="1400" u="none">
                <a:latin typeface="Arial" charset="0"/>
                <a:cs typeface="Arial" charset="0"/>
              </a:rPr>
              <a:t>Utenti SAD: 				 4.764</a:t>
            </a:r>
          </a:p>
          <a:p>
            <a:pPr algn="l"/>
            <a:r>
              <a:rPr lang="it-IT" sz="1400" u="none">
                <a:latin typeface="Arial" charset="0"/>
                <a:cs typeface="Arial" charset="0"/>
              </a:rPr>
              <a:t>Anziani assistiti dai custodi sociali e socio-sanitari:            11.557</a:t>
            </a:r>
          </a:p>
          <a:p>
            <a:pPr algn="l"/>
            <a:r>
              <a:rPr lang="it-IT" sz="1400" u="none">
                <a:latin typeface="Arial" charset="0"/>
                <a:cs typeface="Arial" charset="0"/>
              </a:rPr>
              <a:t>Utenti serviti da centri multi servizi per anziani:                  24.453</a:t>
            </a:r>
          </a:p>
        </p:txBody>
      </p:sp>
      <p:sp>
        <p:nvSpPr>
          <p:cNvPr id="11271" name="Rettangolo 10"/>
          <p:cNvSpPr>
            <a:spLocks noChangeArrowheads="1"/>
          </p:cNvSpPr>
          <p:nvPr/>
        </p:nvSpPr>
        <p:spPr bwMode="auto">
          <a:xfrm>
            <a:off x="6804025" y="4076700"/>
            <a:ext cx="2089150" cy="73977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u="none">
                <a:latin typeface="Arial" charset="0"/>
                <a:cs typeface="Arial" charset="0"/>
              </a:rPr>
              <a:t>Anziani ultra 65enni residenti a Milano (al 31/12/2009) </a:t>
            </a:r>
            <a:r>
              <a:rPr lang="it-IT" sz="1400" b="1" u="none">
                <a:latin typeface="Arial" charset="0"/>
                <a:cs typeface="Arial" charset="0"/>
              </a:rPr>
              <a:t>312.657*</a:t>
            </a:r>
          </a:p>
        </p:txBody>
      </p:sp>
      <p:sp>
        <p:nvSpPr>
          <p:cNvPr id="11272" name="Rettangolo 11"/>
          <p:cNvSpPr>
            <a:spLocks noChangeArrowheads="1"/>
          </p:cNvSpPr>
          <p:nvPr/>
        </p:nvSpPr>
        <p:spPr bwMode="auto">
          <a:xfrm>
            <a:off x="6804025" y="4941888"/>
            <a:ext cx="2089150" cy="954087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u="none">
                <a:latin typeface="Arial" charset="0"/>
                <a:cs typeface="Arial" charset="0"/>
              </a:rPr>
              <a:t>Stima anziani non autosufficienti ultra 65enni residenti a Milano: </a:t>
            </a:r>
            <a:r>
              <a:rPr lang="it-IT" sz="1400" b="1" u="none">
                <a:latin typeface="Arial" charset="0"/>
                <a:cs typeface="Arial" charset="0"/>
              </a:rPr>
              <a:t>39.581**</a:t>
            </a:r>
            <a:endParaRPr lang="it-IT" sz="1400" b="1" u="none"/>
          </a:p>
        </p:txBody>
      </p:sp>
      <p:sp>
        <p:nvSpPr>
          <p:cNvPr id="13" name="CasellaDiTesto 12"/>
          <p:cNvSpPr txBox="1"/>
          <p:nvPr/>
        </p:nvSpPr>
        <p:spPr>
          <a:xfrm>
            <a:off x="1116013" y="6092825"/>
            <a:ext cx="7777162" cy="577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050" i="1" u="none" dirty="0">
                <a:latin typeface="Arial" pitchFamily="34" charset="0"/>
                <a:cs typeface="Arial" pitchFamily="34" charset="0"/>
              </a:rPr>
              <a:t>* Fonte: Istat, </a:t>
            </a:r>
            <a:r>
              <a:rPr lang="it-IT" sz="1050" i="1" u="none" dirty="0" err="1">
                <a:latin typeface="Arial" pitchFamily="34" charset="0"/>
                <a:cs typeface="Arial" pitchFamily="34" charset="0"/>
              </a:rPr>
              <a:t>Geodemo</a:t>
            </a:r>
            <a:r>
              <a:rPr lang="it-IT" sz="1050" i="1" u="none" dirty="0">
                <a:latin typeface="Arial" pitchFamily="34" charset="0"/>
                <a:cs typeface="Arial" pitchFamily="34" charset="0"/>
              </a:rPr>
              <a:t>, 2009</a:t>
            </a:r>
          </a:p>
          <a:p>
            <a:pPr algn="l">
              <a:defRPr/>
            </a:pPr>
            <a:r>
              <a:rPr lang="it-IT" sz="1050" i="1" u="none" dirty="0">
                <a:latin typeface="Arial" pitchFamily="34" charset="0"/>
                <a:cs typeface="Arial" pitchFamily="34" charset="0"/>
              </a:rPr>
              <a:t>**</a:t>
            </a:r>
            <a:r>
              <a:rPr lang="it-IT" sz="1050" u="none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050" i="1" u="none" dirty="0">
                <a:latin typeface="Arial" pitchFamily="34" charset="0"/>
                <a:cs typeface="Arial" pitchFamily="34" charset="0"/>
              </a:rPr>
              <a:t>Fonte: ISTAT - </a:t>
            </a:r>
            <a:r>
              <a:rPr lang="it-IT" sz="1050" i="1" u="none" dirty="0" err="1">
                <a:latin typeface="Arial" pitchFamily="34" charset="0"/>
                <a:cs typeface="Arial" pitchFamily="34" charset="0"/>
              </a:rPr>
              <a:t>Sebastiani</a:t>
            </a:r>
            <a:r>
              <a:rPr lang="it-IT" sz="1050" i="1" u="none" dirty="0">
                <a:latin typeface="Arial" pitchFamily="34" charset="0"/>
                <a:cs typeface="Arial" pitchFamily="34" charset="0"/>
              </a:rPr>
              <a:t>, </a:t>
            </a:r>
            <a:r>
              <a:rPr lang="it-IT" sz="1050" i="1" u="none" dirty="0" err="1">
                <a:latin typeface="Arial" pitchFamily="34" charset="0"/>
                <a:cs typeface="Arial" pitchFamily="34" charset="0"/>
              </a:rPr>
              <a:t>Iannucci</a:t>
            </a:r>
            <a:r>
              <a:rPr lang="it-IT" sz="1050" i="1" u="none" dirty="0">
                <a:latin typeface="Arial" pitchFamily="34" charset="0"/>
                <a:cs typeface="Arial" pitchFamily="34" charset="0"/>
              </a:rPr>
              <a:t>. </a:t>
            </a:r>
            <a:r>
              <a:rPr lang="it-IT" sz="1050" i="1" u="none" dirty="0" err="1">
                <a:latin typeface="Arial" pitchFamily="34" charset="0"/>
                <a:cs typeface="Arial" pitchFamily="34" charset="0"/>
              </a:rPr>
              <a:t>Vannoni</a:t>
            </a:r>
            <a:r>
              <a:rPr lang="it-IT" sz="1050" i="1" u="none" dirty="0">
                <a:latin typeface="Arial" pitchFamily="34" charset="0"/>
                <a:cs typeface="Arial" pitchFamily="34" charset="0"/>
              </a:rPr>
              <a:t>, 2008  “Disabilità e non autosufficienza”  pubblicato su Monitor, 3° supplemento al n.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270" grpId="0" animBg="1"/>
      <p:bldP spid="11271" grpId="0" animBg="1"/>
      <p:bldP spid="1127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6013" y="981075"/>
            <a:ext cx="7777162" cy="5126038"/>
          </a:xfrm>
        </p:spPr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L’impegno del Comune sull’area socio-assistenziale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Spesa welfare del settore sociale comunale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Fonti e impieghi delle risorse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risposte attivate dal Comune e i bisogni espressi dai cittadini milanesi: due esempi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Le politiche sociali: oltre il perimetro dell’Assessorato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I settori comunali responsabili delle politiche di welfare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Gli attori del sistema milanese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La funzione di committenza del Comune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Le risorse del settore in città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bbraio 2006 VERS.2">
  <a:themeElements>
    <a:clrScheme name="febbraio 2006 VERS.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ebbraio 2006 VERS.2">
      <a:majorFont>
        <a:latin typeface="Frutiger"/>
        <a:ea typeface=""/>
        <a:cs typeface=""/>
      </a:majorFont>
      <a:minorFont>
        <a:latin typeface="Frutig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febbraio 2006 VERS.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bbraio 2006 VERS.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chema comune di milano">
  <a:themeElements>
    <a:clrScheme name="schema comune di mi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comune di mila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schema comune di mi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ebbraio 2006 VERS.2">
  <a:themeElements>
    <a:clrScheme name="1_febbraio 2006 VERS.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febbraio 2006 VERS.2">
      <a:majorFont>
        <a:latin typeface="Frutiger"/>
        <a:ea typeface=""/>
        <a:cs typeface=""/>
      </a:majorFont>
      <a:minorFont>
        <a:latin typeface="Frutig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1_febbraio 2006 VERS.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ebbraio 2006 VERS.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ebbraio 2006 VERS.2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febbraio 2006 VERS.2">
    <a:majorFont>
      <a:latin typeface="Frutiger"/>
      <a:ea typeface=""/>
      <a:cs typeface=""/>
    </a:majorFont>
    <a:minorFont>
      <a:latin typeface="Frutiger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Presentazione1</Template>
  <TotalTime>3508</TotalTime>
  <Words>1236</Words>
  <Application>Microsoft Office PowerPoint</Application>
  <PresentationFormat>Presentazione su schermo (4:3)</PresentationFormat>
  <Paragraphs>177</Paragraphs>
  <Slides>18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30" baseType="lpstr">
      <vt:lpstr>Times</vt:lpstr>
      <vt:lpstr>Arial</vt:lpstr>
      <vt:lpstr>Frutiger</vt:lpstr>
      <vt:lpstr>Milano</vt:lpstr>
      <vt:lpstr>R Frutiger Roman</vt:lpstr>
      <vt:lpstr>Wingdings</vt:lpstr>
      <vt:lpstr>Calibri</vt:lpstr>
      <vt:lpstr>Courier New</vt:lpstr>
      <vt:lpstr>febbraio 2006 VERS.2</vt:lpstr>
      <vt:lpstr>schema comune di milano</vt:lpstr>
      <vt:lpstr>1_febbraio 2006 VERS.2</vt:lpstr>
      <vt:lpstr>Grafico di Microsoft Office Excel</vt:lpstr>
      <vt:lpstr>Numeri e azioni dell'Amministrazione Comunale</vt:lpstr>
      <vt:lpstr>Agenda</vt:lpstr>
      <vt:lpstr>Agenda</vt:lpstr>
      <vt:lpstr>Le risorse del Comune per l’area socio-assistenziale</vt:lpstr>
      <vt:lpstr>Diapositiva 5</vt:lpstr>
      <vt:lpstr>Fonti e impieghi delle risorse</vt:lpstr>
      <vt:lpstr>Diapositiva 7</vt:lpstr>
      <vt:lpstr>I bisogni e le risposte: area minori e area anziani</vt:lpstr>
      <vt:lpstr>Diapositiva 9</vt:lpstr>
      <vt:lpstr>Una visione integrata del welfare </vt:lpstr>
      <vt:lpstr>Diapositiva 11</vt:lpstr>
      <vt:lpstr>Il welfare: una molteplicità di attori</vt:lpstr>
      <vt:lpstr>Diapositiva 13</vt:lpstr>
      <vt:lpstr>Il ruolo di committenza del Comune</vt:lpstr>
      <vt:lpstr>Le risorse destinate alla committenza </vt:lpstr>
      <vt:lpstr>I produttori del welfare milanese</vt:lpstr>
      <vt:lpstr>Diapositiva 17</vt:lpstr>
      <vt:lpstr>I perimetri della spesa di welfare</vt:lpstr>
    </vt:vector>
  </TitlesOfParts>
  <Company>=S=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  Kick  Off</dc:title>
  <dc:creator>Schneider Electric</dc:creator>
  <dc:description>versione modificata e inviata ad Oslo 26 marzo 2008</dc:description>
  <cp:lastModifiedBy>cosimo.palazzo</cp:lastModifiedBy>
  <cp:revision>200</cp:revision>
  <dcterms:created xsi:type="dcterms:W3CDTF">2008-01-19T23:27:31Z</dcterms:created>
  <dcterms:modified xsi:type="dcterms:W3CDTF">2011-12-06T17:01:39Z</dcterms:modified>
</cp:coreProperties>
</file>